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  <p:sldMasterId id="2147483953" r:id="rId5"/>
    <p:sldMasterId id="2147483954" r:id="rId6"/>
    <p:sldMasterId id="2147483961" r:id="rId7"/>
    <p:sldMasterId id="2147483963" r:id="rId8"/>
    <p:sldMasterId id="2147483956" r:id="rId9"/>
    <p:sldMasterId id="2147483958" r:id="rId10"/>
    <p:sldMasterId id="2147483955" r:id="rId11"/>
    <p:sldMasterId id="2147483973" r:id="rId12"/>
  </p:sldMasterIdLst>
  <p:notesMasterIdLst>
    <p:notesMasterId r:id="rId31"/>
  </p:notesMasterIdLst>
  <p:handoutMasterIdLst>
    <p:handoutMasterId r:id="rId32"/>
  </p:handoutMasterIdLst>
  <p:sldIdLst>
    <p:sldId id="571" r:id="rId13"/>
    <p:sldId id="577" r:id="rId14"/>
    <p:sldId id="685" r:id="rId15"/>
    <p:sldId id="686" r:id="rId16"/>
    <p:sldId id="687" r:id="rId17"/>
    <p:sldId id="688" r:id="rId18"/>
    <p:sldId id="689" r:id="rId19"/>
    <p:sldId id="694" r:id="rId20"/>
    <p:sldId id="690" r:id="rId21"/>
    <p:sldId id="693" r:id="rId22"/>
    <p:sldId id="696" r:id="rId23"/>
    <p:sldId id="698" r:id="rId24"/>
    <p:sldId id="699" r:id="rId25"/>
    <p:sldId id="700" r:id="rId26"/>
    <p:sldId id="697" r:id="rId27"/>
    <p:sldId id="691" r:id="rId28"/>
    <p:sldId id="695" r:id="rId29"/>
    <p:sldId id="602" r:id="rId30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ko Takemi" initials="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A5A5A5"/>
    <a:srgbClr val="F9950F"/>
    <a:srgbClr val="E7E6E6"/>
    <a:srgbClr val="48367D"/>
    <a:srgbClr val="4C5252"/>
    <a:srgbClr val="EFCAAF"/>
    <a:srgbClr val="958FBC"/>
    <a:srgbClr val="EBE4A7"/>
    <a:srgbClr val="C9D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86391"/>
  </p:normalViewPr>
  <p:slideViewPr>
    <p:cSldViewPr>
      <p:cViewPr>
        <p:scale>
          <a:sx n="66" d="100"/>
          <a:sy n="66" d="100"/>
        </p:scale>
        <p:origin x="1301" y="413"/>
      </p:cViewPr>
      <p:guideLst>
        <p:guide orient="horz" pos="2160"/>
        <p:guide pos="3840"/>
        <p:guide orient="horz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4068" y="-114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r">
              <a:defRPr sz="1200"/>
            </a:lvl1pPr>
          </a:lstStyle>
          <a:p>
            <a:fld id="{85D701EE-1FBA-4307-A5A0-FAD659DC6E39}" type="datetimeFigureOut">
              <a:rPr lang="en-NZ" smtClean="0"/>
              <a:pPr/>
              <a:t>29/11/2025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r">
              <a:defRPr sz="1200"/>
            </a:lvl1pPr>
          </a:lstStyle>
          <a:p>
            <a:fld id="{97D3D0BD-DB2D-4CFB-B804-653564142846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0953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l">
              <a:defRPr sz="1200" b="0" i="0">
                <a:latin typeface="+mn-lt"/>
              </a:defRPr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r">
              <a:defRPr sz="1200" b="0" i="0">
                <a:latin typeface="+mn-lt"/>
              </a:defRPr>
            </a:lvl1pPr>
          </a:lstStyle>
          <a:p>
            <a:fld id="{72A1673E-E3F0-41EB-8C5F-8EC9A5FDE63C}" type="datetimeFigureOut">
              <a:rPr lang="en-NZ" smtClean="0"/>
              <a:pPr/>
              <a:t>29/11/2025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74" tIns="45737" rIns="91474" bIns="45737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9"/>
            <a:ext cx="5445760" cy="3913614"/>
          </a:xfrm>
          <a:prstGeom prst="rect">
            <a:avLst/>
          </a:prstGeom>
        </p:spPr>
        <p:txBody>
          <a:bodyPr vert="horz" lIns="91474" tIns="45737" rIns="91474" bIns="45737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l">
              <a:defRPr sz="1200" b="0" i="0">
                <a:latin typeface="+mn-lt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r">
              <a:defRPr sz="1200" b="0" i="0">
                <a:latin typeface="+mn-lt"/>
              </a:defRPr>
            </a:lvl1pPr>
          </a:lstStyle>
          <a:p>
            <a:fld id="{F4089372-A661-494F-90C4-94E25994D307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86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\Downloads\ilovepdf_pages-to-jpg (1)\RU_PPT Template-White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478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ownloads\ilovepdf_pages-to-jpg (4)\RU_PPT Template-Grey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92202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1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3" cstate="print"/>
          <a:srcRect r="76596" b="15988"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1591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ilovepdf_pages-to-jpg (3)\RU_PPT Template-White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92202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4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-54605" y="-381001"/>
            <a:ext cx="955557" cy="1711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1359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77724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DAC6C2B-8407-D64F-820D-E7CF746EE1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Nobel-Book" panose="02000503040000020004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A0E79-2BC7-C74E-A6C5-1646C3E49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52" y="6384910"/>
            <a:ext cx="812480" cy="142503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5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3" cstate="print"/>
          <a:srcRect r="76596" b="15988"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3274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/ Video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B10B4EE-A653-1D4B-98CF-698451C180B3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623888" y="1412875"/>
            <a:ext cx="11088687" cy="44545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video</a:t>
            </a:r>
          </a:p>
          <a:p>
            <a:endParaRPr lang="en-US" dirty="0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3406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/ Video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3193" cy="6858001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13" name="Media Placeholder 3">
            <a:extLst>
              <a:ext uri="{FF2B5EF4-FFF2-40B4-BE49-F238E27FC236}">
                <a16:creationId xmlns:a16="http://schemas.microsoft.com/office/drawing/2014/main" id="{9B10B4EE-A653-1D4B-98CF-698451C180B3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623888" y="1412875"/>
            <a:ext cx="11088687" cy="44545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video</a:t>
            </a:r>
          </a:p>
          <a:p>
            <a:endParaRPr lang="en-US" dirty="0"/>
          </a:p>
        </p:txBody>
      </p:sp>
      <p:sp>
        <p:nvSpPr>
          <p:cNvPr id="15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47756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/ Video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198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3406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/ Video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3193" cy="6858001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15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198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47756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6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33335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\Downloads\ilovepdf_pages-to-jpg (1)\RU_PPT Template-White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685800" y="58801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769350" y="54864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9220200" y="5410200"/>
            <a:ext cx="2601503" cy="1082742"/>
            <a:chOff x="10616154" y="97913"/>
            <a:chExt cx="3619726" cy="1349912"/>
          </a:xfrm>
        </p:grpSpPr>
        <p:pic>
          <p:nvPicPr>
            <p:cNvPr id="14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Black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876850F-ABC0-9B46-8AA9-D1E0133CA4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7200" y="381000"/>
            <a:ext cx="5561400" cy="5715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74C1A9-D7CD-AE4E-B3EE-BA5A1E80F2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70483"/>
            <a:ext cx="5112568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spcAft>
                <a:spcPts val="0"/>
              </a:spcAft>
              <a:tabLst/>
              <a:defRPr sz="2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spcAft>
                <a:spcPts val="0"/>
              </a:spcAft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4pPr>
            <a:lvl5pPr marL="1323975" indent="-230188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7723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Whit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876850F-ABC0-9B46-8AA9-D1E0133CA4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7200" y="381000"/>
            <a:ext cx="5561400" cy="5715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74C1A9-D7CD-AE4E-B3EE-BA5A1E80F2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70483"/>
            <a:ext cx="5112568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spcAft>
                <a:spcPts val="0"/>
              </a:spcAft>
              <a:tabLst/>
              <a:defRPr sz="2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spcAft>
                <a:spcPts val="0"/>
              </a:spcAft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4pPr>
            <a:lvl5pPr marL="1323975" indent="-230188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7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32570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32C3D9F-FFE4-0F49-B358-349DAE3C53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0943" y="2527475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CCF012A-37B8-A846-96C9-F68F190709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83894" y="2527476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996502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71FABC-7F9F-3F4F-AF20-A434E98D4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4869160"/>
            <a:ext cx="3442051" cy="1152128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FFC4A7-46EC-C047-99A4-7BC9BF1252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0249" y="4869160"/>
            <a:ext cx="3442051" cy="1152128"/>
          </a:xfrm>
          <a:prstGeom prst="rect">
            <a:avLst/>
          </a:prstGeom>
        </p:spPr>
        <p:txBody>
          <a:bodyPr/>
          <a:lstStyle>
            <a:lvl1pPr marL="230188" marR="0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746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2pPr>
            <a:lvl3pPr marL="10318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/>
              <a:t>Editable body copy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D8CAD92-AB23-784E-BBCE-25C0466B2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5147" y="4869160"/>
            <a:ext cx="3442051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33F4C6-1C2F-3C4D-AEE3-3C40BF75E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F415E3C-898F-174D-87AF-BF01FE9814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9247" y="2526937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8304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32C3D9F-FFE4-0F49-B358-349DAE3C53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0943" y="2527475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CCF012A-37B8-A846-96C9-F68F190709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83894" y="2527476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996502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71FABC-7F9F-3F4F-AF20-A434E98D4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4869160"/>
            <a:ext cx="3442051" cy="1152128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FFC4A7-46EC-C047-99A4-7BC9BF1252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0249" y="4869160"/>
            <a:ext cx="3442051" cy="1152128"/>
          </a:xfrm>
          <a:prstGeom prst="rect">
            <a:avLst/>
          </a:prstGeom>
        </p:spPr>
        <p:txBody>
          <a:bodyPr/>
          <a:lstStyle>
            <a:lvl1pPr marL="230188" marR="0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746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2pPr>
            <a:lvl3pPr marL="10318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/>
              <a:t>Editable body copy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D8CAD92-AB23-784E-BBCE-25C0466B2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5147" y="4869160"/>
            <a:ext cx="3442051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33F4C6-1C2F-3C4D-AEE3-3C40BF75E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F415E3C-898F-174D-87AF-BF01FE9814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9247" y="2526937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8304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260009-5486-ED4F-84C4-78FE71BC59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1EFC9F-B96F-204C-8057-F2337DEBA477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3392" y="2204864"/>
            <a:ext cx="11089183" cy="388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5470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260009-5486-ED4F-84C4-78FE71BC59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1EFC9F-B96F-204C-8057-F2337DEBA477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3392" y="2204864"/>
            <a:ext cx="11089183" cy="388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547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407368" y="2276872"/>
            <a:ext cx="11325348" cy="375191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bar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3146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407368" y="2276872"/>
            <a:ext cx="11325348" cy="375191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bar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3146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Graph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328612" y="1376067"/>
            <a:ext cx="5404104" cy="478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99629"/>
            <a:ext cx="5230853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tabLst/>
              <a:defRPr sz="2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69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85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9220200" y="304800"/>
            <a:ext cx="2601503" cy="1082742"/>
            <a:chOff x="10616154" y="97913"/>
            <a:chExt cx="3619726" cy="1349912"/>
          </a:xfrm>
        </p:grpSpPr>
        <p:pic>
          <p:nvPicPr>
            <p:cNvPr id="22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and Graph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328612" y="1376067"/>
            <a:ext cx="5404104" cy="478923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99629"/>
            <a:ext cx="5230853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tabLst/>
              <a:defRPr sz="2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69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8510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Work Flow slide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C105C5C-DB09-9B48-BE37-71390178EE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40768"/>
            <a:ext cx="11089232" cy="1008112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Editable body copy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8FBA3758-16A0-D14A-BD36-337B1D31271F}"/>
              </a:ext>
            </a:extLst>
          </p:cNvPr>
          <p:cNvSpPr/>
          <p:nvPr userDrawn="1"/>
        </p:nvSpPr>
        <p:spPr>
          <a:xfrm>
            <a:off x="808086" y="2636912"/>
            <a:ext cx="3816424" cy="1800200"/>
          </a:xfrm>
          <a:prstGeom prst="homePlate">
            <a:avLst>
              <a:gd name="adj" fmla="val 228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4720C1A-BDFE-E146-B6ED-4700DEA3F3E3}"/>
              </a:ext>
            </a:extLst>
          </p:cNvPr>
          <p:cNvSpPr/>
          <p:nvPr userDrawn="1"/>
        </p:nvSpPr>
        <p:spPr>
          <a:xfrm>
            <a:off x="440848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3B464B9-0F71-424C-BC88-02B2AA03265F}"/>
              </a:ext>
            </a:extLst>
          </p:cNvPr>
          <p:cNvSpPr/>
          <p:nvPr userDrawn="1"/>
        </p:nvSpPr>
        <p:spPr>
          <a:xfrm>
            <a:off x="764884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76484-E90C-F04E-B131-5D61FED1F3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590" y="2708275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4D7AD1-383D-8841-8460-9BA6874F35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534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95E0D3F-8EC7-5649-B14D-1D587E65E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5631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7869EA-8258-0C41-A3E5-4FCD4D1F17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590" y="4648587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6121E29-064A-1641-86F9-CFB9DAF65A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72727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018615F-C088-3949-9CA2-1FDCB1416F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4278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04828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Workflow slide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5A79C9B3-40EA-6841-962A-BB4931099614}"/>
              </a:ext>
            </a:extLst>
          </p:cNvPr>
          <p:cNvSpPr/>
          <p:nvPr userDrawn="1"/>
        </p:nvSpPr>
        <p:spPr>
          <a:xfrm>
            <a:off x="808086" y="2636912"/>
            <a:ext cx="3816424" cy="1800200"/>
          </a:xfrm>
          <a:prstGeom prst="homePlate">
            <a:avLst>
              <a:gd name="adj" fmla="val 228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5D17357-6BFE-1941-B56A-C8F51F73177D}"/>
              </a:ext>
            </a:extLst>
          </p:cNvPr>
          <p:cNvSpPr/>
          <p:nvPr userDrawn="1"/>
        </p:nvSpPr>
        <p:spPr>
          <a:xfrm>
            <a:off x="440848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0B83C1-8261-F644-8639-88185FC10CFE}"/>
              </a:ext>
            </a:extLst>
          </p:cNvPr>
          <p:cNvSpPr/>
          <p:nvPr userDrawn="1"/>
        </p:nvSpPr>
        <p:spPr>
          <a:xfrm>
            <a:off x="764884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F6605B9-0F65-4D4B-9FFA-E92299353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590" y="2708275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737036-FF00-C544-808C-D5A2177D41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534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1CC5985-5A7F-6441-BC10-7E669F1E8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5631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AB7B642-A681-B34E-977A-6F85EA6BC1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590" y="4648587"/>
            <a:ext cx="3311525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2827E12-373D-8B4F-AD69-9F7C005EDE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72727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FCBB0C0-51D7-0448-A90C-8B8B74462D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4278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E1F1297-EA50-094F-9E80-E44D36C54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40768"/>
            <a:ext cx="11089232" cy="1008112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Editable body copy</a:t>
            </a:r>
          </a:p>
        </p:txBody>
      </p:sp>
      <p:sp>
        <p:nvSpPr>
          <p:cNvPr id="2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86059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ownloads\ilovepdf_pages-to-jpg (3)\RU_PPT Template-White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14339" name="Picture 3" descr="C:\Users\Admin\Downloads\ilovepdf_pages-to-jpg (3)\RU_PPT Template-White Blank (1)_page-0001.jpg"/>
          <p:cNvPicPr>
            <a:picLocks noChangeAspect="1" noChangeArrowheads="1"/>
          </p:cNvPicPr>
          <p:nvPr userDrawn="1"/>
        </p:nvPicPr>
        <p:blipFill>
          <a:blip r:embed="rId3" cstate="print"/>
          <a:srcRect l="6250" t="83342" b="3324"/>
          <a:stretch>
            <a:fillRect/>
          </a:stretch>
        </p:blipFill>
        <p:spPr bwMode="auto">
          <a:xfrm>
            <a:off x="2173941" y="5983224"/>
            <a:ext cx="9982200" cy="798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3017837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6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 t="69444" b="16667"/>
          <a:stretch>
            <a:fillRect/>
          </a:stretch>
        </p:blipFill>
        <p:spPr bwMode="auto">
          <a:xfrm>
            <a:off x="228600" y="1752600"/>
            <a:ext cx="54864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\Downloads\FAI_7881_HDR_edit.jpg"/>
          <p:cNvPicPr>
            <a:picLocks noChangeAspect="1" noChangeArrowheads="1"/>
          </p:cNvPicPr>
          <p:nvPr userDrawn="1"/>
        </p:nvPicPr>
        <p:blipFill>
          <a:blip r:embed="rId2" cstate="print"/>
          <a:srcRect r="872" b="11451"/>
          <a:stretch>
            <a:fillRect/>
          </a:stretch>
        </p:blipFill>
        <p:spPr bwMode="auto">
          <a:xfrm>
            <a:off x="-16567" y="-16565"/>
            <a:ext cx="12246810" cy="689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-26276" y="-26276"/>
            <a:ext cx="12218276" cy="6884276"/>
          </a:xfrm>
          <a:prstGeom prst="rect">
            <a:avLst/>
          </a:prstGeom>
          <a:solidFill>
            <a:schemeClr val="dk1">
              <a:alpha val="5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8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890001" y="0"/>
            <a:ext cx="3064565" cy="147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ustom Pictur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9D1C3BC-7BFF-1640-819B-5BED6BEC9B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A0E79-2BC7-C74E-A6C5-1646C3E49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52" y="6384910"/>
            <a:ext cx="812480" cy="142503"/>
          </a:xfrm>
          <a:prstGeom prst="rect">
            <a:avLst/>
          </a:prstGeom>
        </p:spPr>
      </p:pic>
      <p:pic>
        <p:nvPicPr>
          <p:cNvPr id="11" name="Picture 3" descr="C:\Users\Admin\Downloads\ilovepdf_pages-to-jpg (3)\RU_PPT Template-White Blank (1)_page-0001.jpg"/>
          <p:cNvPicPr>
            <a:picLocks noChangeAspect="1" noChangeArrowheads="1"/>
          </p:cNvPicPr>
          <p:nvPr userDrawn="1"/>
        </p:nvPicPr>
        <p:blipFill>
          <a:blip r:embed="rId3"/>
          <a:srcRect l="6250" t="83342" b="3324"/>
          <a:stretch>
            <a:fillRect/>
          </a:stretch>
        </p:blipFill>
        <p:spPr bwMode="auto">
          <a:xfrm>
            <a:off x="726141" y="5867400"/>
            <a:ext cx="114300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069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289665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6D411-367F-DE44-B86F-24693F081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4580247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  <p:pic>
        <p:nvPicPr>
          <p:cNvPr id="16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" y="1857550"/>
            <a:ext cx="3581400" cy="997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355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6"/>
            <a:ext cx="10801201" cy="432048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2052CF-F9E7-714A-BDAE-9BE0ECB4D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2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0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559C6D-4317-AA46-BAB3-6CD813F0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464016-775B-B140-8812-D9666C711A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6"/>
            <a:ext cx="10801201" cy="432048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genda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680B5D-7167-924C-AF0A-D048ACEDB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8008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8854B0-9314-934B-A796-5B8219D03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224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BD9FBF-4057-CE4A-95FF-A7E4437BE4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61B18F-41E7-EB43-A1A5-986763A09C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8008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32FE3-F1D5-2245-8974-1F3F9EDF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4134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6" r:id="rId2"/>
    <p:sldLayoutId id="2147484009" r:id="rId3"/>
    <p:sldLayoutId id="2147483883" r:id="rId4"/>
    <p:sldLayoutId id="214748397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39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41" r:id="rId2"/>
    <p:sldLayoutId id="2147483943" r:id="rId3"/>
    <p:sldLayoutId id="214748394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68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99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98" r:id="rId3"/>
    <p:sldLayoutId id="214748399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7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4002" r:id="rId3"/>
    <p:sldLayoutId id="214748400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61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10" r:id="rId2"/>
    <p:sldLayoutId id="2147483891" r:id="rId3"/>
    <p:sldLayoutId id="214748400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02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4001" r:id="rId2"/>
    <p:sldLayoutId id="2147483916" r:id="rId3"/>
    <p:sldLayoutId id="2147484004" r:id="rId4"/>
    <p:sldLayoutId id="2147483879" r:id="rId5"/>
    <p:sldLayoutId id="214748400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1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4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6" r:id="rId3"/>
    <p:sldLayoutId id="21474839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10515600" cy="1099460"/>
          </a:xfrm>
        </p:spPr>
        <p:txBody>
          <a:bodyPr/>
          <a:lstStyle/>
          <a:p>
            <a:pPr algn="ctr"/>
            <a:r>
              <a:rPr lang="en-US" sz="3500" dirty="0"/>
              <a:t>Blockchain-Based Supply Chain Transparency for Agricultural Produce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3F89A42-C401-4218-826A-9827CDDB6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48006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Group No: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016</a:t>
            </a:r>
            <a:endParaRPr kumimoji="0" lang="en-US" altLang="en-US" sz="2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Medium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Group Name: </a:t>
            </a:r>
            <a:r>
              <a:rPr kumimoji="0" lang="en-US" alt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AgriChain</a:t>
            </a:r>
            <a:endParaRPr kumimoji="0" lang="en-US" altLang="en-US" sz="20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Medium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Project Guide: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cs typeface="Times New Roman" panose="02020603050405020304" pitchFamily="18" charset="0"/>
              </a:rPr>
              <a:t>Prof. </a:t>
            </a:r>
            <a:r>
              <a:rPr lang="en-US" altLang="en-US" sz="2000" dirty="0">
                <a:latin typeface="Roboto Medium"/>
                <a:cs typeface="Times New Roman" panose="02020603050405020304" pitchFamily="18" charset="0"/>
              </a:rPr>
              <a:t>Md Tauseef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Medium"/>
              <a:cs typeface="Times New Roman" panose="02020603050405020304" pitchFamily="18" charset="0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23A1539-2812-4A48-91BA-F5AD70472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191000"/>
            <a:ext cx="5943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Roboto Medium"/>
                <a:cs typeface="Times New Roman" panose="02020603050405020304" pitchFamily="18" charset="0"/>
              </a:rPr>
              <a:t>Group Members </a:t>
            </a:r>
            <a:endParaRPr lang="en-US" altLang="en-US" sz="2000" dirty="0">
              <a:latin typeface="Roboto Medium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dirty="0">
                <a:latin typeface="Roboto Medium"/>
                <a:cs typeface="Times New Roman" panose="02020603050405020304" pitchFamily="18" charset="0"/>
              </a:rPr>
              <a:t>J A Dharma Sudeep (R20EP072)</a:t>
            </a:r>
          </a:p>
          <a:p>
            <a:pPr eaLnBrk="1" hangingPunct="1"/>
            <a:r>
              <a:rPr lang="en-US" altLang="en-US" sz="2000" dirty="0">
                <a:latin typeface="Roboto Medium"/>
                <a:cs typeface="Times New Roman" panose="02020603050405020304" pitchFamily="18" charset="0"/>
              </a:rPr>
              <a:t>Chandan B Krishna (R22EP008)</a:t>
            </a:r>
          </a:p>
          <a:p>
            <a:pPr eaLnBrk="1" hangingPunct="1"/>
            <a:r>
              <a:rPr lang="en-US" altLang="en-US" sz="2000" dirty="0">
                <a:latin typeface="Roboto Medium"/>
                <a:cs typeface="Times New Roman" panose="02020603050405020304" pitchFamily="18" charset="0"/>
              </a:rPr>
              <a:t>Chandu M (R22EP009)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B343A-512C-49FE-9532-0BD69321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SDG MAPPING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A454F-E71E-3E2E-FC21-72EA4FA263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371600"/>
            <a:ext cx="10801201" cy="43204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9 (Industry, Innovation &amp; Infrastructure):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Digitizes agricultural infrastructure with resilient, interoperable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12 (Responsible Consumption &amp; Production):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Cuts waste via precise recalls; enables informed consumer choices.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8 (Decent Work &amp; Economic Growth):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Faster, fairer payments and market access for smallholders; inclusive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Co-Benefits: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Supports SDG 1/2 through improved livelihoods and safer food ecosystems.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F64A7-3122-A0F4-789E-0D14E8AC889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11</a:t>
            </a:fld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58FE7-2E9D-9865-1DC3-4D55B691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FRONTEND DEVELOPMENT: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A1A2CE-FFE9-2C6D-51FF-5578BF512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2" y="1101899"/>
            <a:ext cx="2613025" cy="4155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234A58-56CC-015A-DF2A-3C2BD04B51DF}"/>
              </a:ext>
            </a:extLst>
          </p:cNvPr>
          <p:cNvSpPr txBox="1"/>
          <p:nvPr/>
        </p:nvSpPr>
        <p:spPr>
          <a:xfrm>
            <a:off x="1524000" y="5386769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 Home page 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6A7A1-1AC5-A42D-19DA-C5865109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r="8750"/>
          <a:stretch>
            <a:fillRect/>
          </a:stretch>
        </p:blipFill>
        <p:spPr>
          <a:xfrm>
            <a:off x="3962400" y="1310069"/>
            <a:ext cx="6642883" cy="38716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BB5BA5-FD41-47E8-94B2-F72FC3843DF0}"/>
              </a:ext>
            </a:extLst>
          </p:cNvPr>
          <p:cNvSpPr txBox="1"/>
          <p:nvPr/>
        </p:nvSpPr>
        <p:spPr>
          <a:xfrm>
            <a:off x="6096000" y="5017437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 Role page</a:t>
            </a:r>
          </a:p>
        </p:txBody>
      </p:sp>
    </p:spTree>
    <p:extLst>
      <p:ext uri="{BB962C8B-B14F-4D97-AF65-F5344CB8AC3E}">
        <p14:creationId xmlns:p14="http://schemas.microsoft.com/office/powerpoint/2010/main" val="156852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D9ABC-19AD-F062-2213-5237B7272A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12</a:t>
            </a:fld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47C2F-F9D0-ACD0-DACD-C237EBC3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FRONTEND DEVELOPMENT </a:t>
            </a:r>
            <a:endParaRPr lang="en-IN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CEBE5-AF43-C953-64A1-1305150AA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7628"/>
            <a:ext cx="5032573" cy="2723448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03B048-DC9F-DCFA-A0CD-9AF93448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5" y="1737628"/>
            <a:ext cx="5707269" cy="272344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A0BC9-74BD-2ED9-F5EF-AAA84B108E2B}"/>
              </a:ext>
            </a:extLst>
          </p:cNvPr>
          <p:cNvSpPr txBox="1">
            <a:spLocks noGrp="1"/>
          </p:cNvSpPr>
          <p:nvPr>
            <p:ph type="body" sz="quarter" idx="17"/>
          </p:nvPr>
        </p:nvSpPr>
        <p:spPr>
          <a:xfrm>
            <a:off x="1219200" y="4573743"/>
            <a:ext cx="159370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3.Farmer Dashboard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AF461B-8B8A-905D-7F9F-D15F847C3086}"/>
              </a:ext>
            </a:extLst>
          </p:cNvPr>
          <p:cNvSpPr txBox="1">
            <a:spLocks/>
          </p:cNvSpPr>
          <p:nvPr/>
        </p:nvSpPr>
        <p:spPr>
          <a:xfrm>
            <a:off x="8305800" y="4573743"/>
            <a:ext cx="179889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4.Processor Dashboard</a:t>
            </a:r>
          </a:p>
        </p:txBody>
      </p:sp>
    </p:spTree>
    <p:extLst>
      <p:ext uri="{BB962C8B-B14F-4D97-AF65-F5344CB8AC3E}">
        <p14:creationId xmlns:p14="http://schemas.microsoft.com/office/powerpoint/2010/main" val="34884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28654-7C98-89E1-64D9-9F63521A2E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13</a:t>
            </a:fld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618A5-7EB2-86EA-5EAA-1D23B9BA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FRONTEND DEVELOPMENT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43C53-5F4E-E427-CED6-126209CB2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949F6A-5811-7768-FB6D-BA5A13E90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742451"/>
            <a:ext cx="5450560" cy="2600949"/>
          </a:xfrm>
          <a:prstGeom prst="rect">
            <a:avLst/>
          </a:prstGeom>
        </p:spPr>
      </p:pic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BD6283EF-50AA-EE9E-0E50-398B64996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0" y="1742451"/>
            <a:ext cx="5867400" cy="27998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10180-F098-349F-A31F-D785D086BCAE}"/>
              </a:ext>
            </a:extLst>
          </p:cNvPr>
          <p:cNvSpPr txBox="1">
            <a:spLocks/>
          </p:cNvSpPr>
          <p:nvPr/>
        </p:nvSpPr>
        <p:spPr>
          <a:xfrm>
            <a:off x="8305800" y="4573743"/>
            <a:ext cx="162576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6.Retailer Dashboard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D0F4AAA-5D8F-E775-6DC3-65C7C177460E}"/>
              </a:ext>
            </a:extLst>
          </p:cNvPr>
          <p:cNvSpPr txBox="1">
            <a:spLocks/>
          </p:cNvSpPr>
          <p:nvPr/>
        </p:nvSpPr>
        <p:spPr>
          <a:xfrm>
            <a:off x="1802265" y="4542311"/>
            <a:ext cx="172194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5.Logistics Dashboard</a:t>
            </a:r>
          </a:p>
        </p:txBody>
      </p:sp>
    </p:spTree>
    <p:extLst>
      <p:ext uri="{BB962C8B-B14F-4D97-AF65-F5344CB8AC3E}">
        <p14:creationId xmlns:p14="http://schemas.microsoft.com/office/powerpoint/2010/main" val="122343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941DB-6E0C-7ED4-377E-DE58D9C407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14</a:t>
            </a:fld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681349-82C5-9B78-A0E5-CB71B47F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FRONTEND DEVELOPMENT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BF653-2FAA-2ACC-ACAB-47618F5E5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C5554B-0B7A-3374-08BC-BD8E9D5DC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18463"/>
            <a:ext cx="8630384" cy="41681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C56DC-A18B-0108-E6CA-CEFBEFFD15C9}"/>
              </a:ext>
            </a:extLst>
          </p:cNvPr>
          <p:cNvSpPr txBox="1">
            <a:spLocks/>
          </p:cNvSpPr>
          <p:nvPr/>
        </p:nvSpPr>
        <p:spPr>
          <a:xfrm>
            <a:off x="5196555" y="5771047"/>
            <a:ext cx="1547218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7.Admin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10046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082672-A233-A9AA-09CC-7D0168BCB5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15</a:t>
            </a:fld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B354-00FE-B310-9C74-DD4DD5AC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FRONTEND DEVELOPMENT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7EB22-BD0F-FFD7-8A50-3EDC67B27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093AB-3D0C-3D09-EAB2-BEB65B788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0" t="-520" r="23278" b="520"/>
          <a:stretch>
            <a:fillRect/>
          </a:stretch>
        </p:blipFill>
        <p:spPr>
          <a:xfrm>
            <a:off x="8080600" y="814887"/>
            <a:ext cx="2432934" cy="4760089"/>
          </a:xfrm>
          <a:prstGeom prst="rect">
            <a:avLst/>
          </a:prstGeom>
        </p:spPr>
      </p:pic>
      <p:pic>
        <p:nvPicPr>
          <p:cNvPr id="8" name="Picture 7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383F380-D3E1-5AD1-AB94-A95C5E76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5" t="13369" r="34980" b="12370"/>
          <a:stretch>
            <a:fillRect/>
          </a:stretch>
        </p:blipFill>
        <p:spPr>
          <a:xfrm>
            <a:off x="654200" y="1233988"/>
            <a:ext cx="3733800" cy="4320480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E721377-4302-922F-901E-04562C27B728}"/>
              </a:ext>
            </a:extLst>
          </p:cNvPr>
          <p:cNvSpPr txBox="1">
            <a:spLocks/>
          </p:cNvSpPr>
          <p:nvPr/>
        </p:nvSpPr>
        <p:spPr>
          <a:xfrm>
            <a:off x="1904585" y="5695176"/>
            <a:ext cx="123303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8.User Scanner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15D9C2-9856-F6D7-2EAE-53FBEDCDC470}"/>
              </a:ext>
            </a:extLst>
          </p:cNvPr>
          <p:cNvSpPr txBox="1">
            <a:spLocks/>
          </p:cNvSpPr>
          <p:nvPr/>
        </p:nvSpPr>
        <p:spPr>
          <a:xfrm>
            <a:off x="8488525" y="5695176"/>
            <a:ext cx="141577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05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378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9.User Dashboard</a:t>
            </a:r>
          </a:p>
        </p:txBody>
      </p:sp>
    </p:spTree>
    <p:extLst>
      <p:ext uri="{BB962C8B-B14F-4D97-AF65-F5344CB8AC3E}">
        <p14:creationId xmlns:p14="http://schemas.microsoft.com/office/powerpoint/2010/main" val="428019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References</a:t>
            </a:r>
            <a:endParaRPr lang="en-US" sz="3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4589" y="1173038"/>
            <a:ext cx="11228811" cy="43204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Chandan, A., John, M., &amp; Potdar, V. (2023).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Achieving UN SDGs in Food Supply Chain Using Blockchain Technology.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Sustainability, 15(3), 2109.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Niekerk, M. (2024).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source to stomach: How blockchain tracks food across the supply chain and saves lives.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Economic Forum.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Crawford, E. (2018).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7 days to 2 seconds: Blockchain can help speed trace-back, improve food safety &amp; reduce waste.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FoodNavigator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Thomasson, E. (2019).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Carrefour says blockchain tracking boosting sales of some products.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Farmonaut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(2023).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in Agriculture: Unlock Hidden Supply Chain Secrets.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Farmonaut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AGDAILY. (2024).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 of Blockchain in Enhancing the Lives of Small Farmers.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155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5E85-FCC2-6433-F01E-9BA12C22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2214DC-A47B-2129-A08B-EE9D26B7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References</a:t>
            </a:r>
            <a:endParaRPr lang="en-US" sz="3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387184-EB72-AF8B-C379-94D75BC072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4589" y="1173038"/>
            <a:ext cx="11228811" cy="43204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Tian, F. (2017).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supply chain traceability system for food safety based on HACCP, blockchain &amp; IoT.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Galvez, J. F.,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Mejuto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C., &amp; Simal-Gandara, J. (2018).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challenges on the use of blockchain for food traceability.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Demestichas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et al. (2020).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in agriculture: Applications and challenges.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Hyperledger Foundation. (Tech docs).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Hyperledger Fabric: Architecture and concepts.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Foundation. (Tech docs).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 and Solidity developer docs.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Food Trust. (Case materials).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Blockchain-enabled food traceability implementations.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2B5ABA-6F2B-35F9-EBE8-9D66EE4A2B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0404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3173" y="3078482"/>
            <a:ext cx="10515600" cy="1325563"/>
          </a:xfrm>
        </p:spPr>
        <p:txBody>
          <a:bodyPr/>
          <a:lstStyle/>
          <a:p>
            <a:r>
              <a:rPr lang="en-US" sz="10100" dirty="0"/>
              <a:t>Thank</a:t>
            </a:r>
            <a:r>
              <a:rPr lang="en-US" sz="10000" dirty="0"/>
              <a:t> You…..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>
                <a:solidFill>
                  <a:srgbClr val="C00000"/>
                </a:solidFill>
              </a:rPr>
              <a:t>Contents</a:t>
            </a:r>
            <a:endParaRPr lang="en-US" sz="3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CA4D38-CF89-466F-B8A8-3AE51AA884DE}"/>
              </a:ext>
            </a:extLst>
          </p:cNvPr>
          <p:cNvSpPr txBox="1">
            <a:spLocks/>
          </p:cNvSpPr>
          <p:nvPr/>
        </p:nvSpPr>
        <p:spPr>
          <a:xfrm>
            <a:off x="838200" y="1219200"/>
            <a:ext cx="10515600" cy="6019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Definition/ 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Expected Applications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SDG  Mapping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Development DEMO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</a:t>
            </a:fld>
            <a:endParaRPr lang="en-NZ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>
                <a:solidFill>
                  <a:srgbClr val="C00000"/>
                </a:solidFill>
              </a:rPr>
              <a:t>Abstract</a:t>
            </a:r>
            <a:endParaRPr lang="en-US" sz="3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08463" y="1251416"/>
            <a:ext cx="10801201" cy="43204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blockchain to ensure end-to-end traceability, origin tracking, and pricing fairness for agricultural produce.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Record each event (“harvest → process → ship → receive → sell”) on a tamper-proof distributed ledger.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contracts for automated rules (e.g., payment on delivery), QR codes for consumer-facing provenance.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Reduces fraud, speeds recalls, increases trust, and supports equitable value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Prototype platform demonstrating rapid traceability, improved transparency, and fair pricing support.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656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Introduction</a:t>
            </a:r>
            <a:endParaRPr lang="en-IN" sz="3400" dirty="0"/>
          </a:p>
        </p:txBody>
      </p:sp>
      <p:sp>
        <p:nvSpPr>
          <p:cNvPr id="4" name="Rectangle 3"/>
          <p:cNvSpPr/>
          <p:nvPr/>
        </p:nvSpPr>
        <p:spPr>
          <a:xfrm>
            <a:off x="762000" y="1143000"/>
            <a:ext cx="1005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Pain Points: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Fragmented records, limited visibility, slow recalls, information asymmetry, and farmer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Blockchain: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Shared ledger, immutability, consensus validation, auditable history, and multi-party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Farmers, cooperatives, certifiers, processors, logistics providers, distributors, retailers, consumers, regulators.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Goals: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 trace-backs, authenticated origin/quality, transparent pricing, and higher consumer confidence.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152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Literature Survey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9982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Trends: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 + IoT for traceability; smart contracts for automated compliance and payment; permissioned networks for privacy/performance.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 Compared: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 (public, rich tooling) vs. Hyperledger Fabric (permissioned, high throughput, fine-grained access).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Pilots: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retailers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-platforms show faster trace-backs, QR-based consumer transparency, and operational efficiencies.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 Identified: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veracity at entry (“garbage-in”), onboarding smallholders, scalability, interoperability, and regulatory alignment.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9705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5400" y="395786"/>
            <a:ext cx="7991400" cy="838202"/>
          </a:xfrm>
        </p:spPr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Problem Definition/ Objective</a:t>
            </a:r>
            <a:endParaRPr lang="en-US" sz="3400" dirty="0"/>
          </a:p>
        </p:txBody>
      </p:sp>
      <p:sp>
        <p:nvSpPr>
          <p:cNvPr id="8" name="Rectangle 7"/>
          <p:cNvSpPr/>
          <p:nvPr/>
        </p:nvSpPr>
        <p:spPr>
          <a:xfrm>
            <a:off x="785948" y="1143000"/>
            <a:ext cx="9677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Problem Statement: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Lack of trusted, end-to-end transparency in </a:t>
            </a:r>
            <a:r>
              <a:rPr lang="en-US" sz="2400" dirty="0" err="1"/>
              <a:t>agri</a:t>
            </a:r>
            <a:r>
              <a:rPr lang="en-US" sz="2400" dirty="0"/>
              <a:t> supply chains leads to food safety risks, fraud, inefficiencies, and unfair farmer compensation.</a:t>
            </a:r>
          </a:p>
          <a:p>
            <a:r>
              <a:rPr lang="en-US" sz="2400" b="1" dirty="0"/>
              <a:t>Objectives: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End-to-End Traceability:</a:t>
            </a:r>
            <a:r>
              <a:rPr lang="en-US" sz="2400" dirty="0"/>
              <a:t> Immutable chain of custody for each batch/lot.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Pricing Fairness:</a:t>
            </a:r>
            <a:r>
              <a:rPr lang="en-US" sz="2400" dirty="0"/>
              <a:t> Visibility of price transitions; smart-contract payments to reduce delays and hidden markups.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Integrity &amp; Safety:</a:t>
            </a:r>
            <a:r>
              <a:rPr lang="en-US" sz="2400" dirty="0"/>
              <a:t> Cryptographic assurance; rapid isolation of affected batches during incidents.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Inclusion:</a:t>
            </a:r>
            <a:r>
              <a:rPr lang="en-US" sz="2400" dirty="0"/>
              <a:t> Simple mobile/web interfaces and QR codes to onboard smallholders and downstream actors.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4077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Methodology</a:t>
            </a:r>
            <a:endParaRPr lang="en-US" sz="3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08463" y="1089720"/>
            <a:ext cx="11102537" cy="43204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Consortium, permissioned blockchain connecting all stakeholders; on-chain state for batches/lots; off-chain storage (e.g., docs, certificates) referenced by hashes.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 &amp; Data Model: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Entities: Farm, Batch, Transfer,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QualityCheck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PriceEvent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createBatch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recordTransfer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recordQuality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setPrice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releasePayment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flagRecall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 &amp; IoT Integration: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QR per batch; scans append events to ledger.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IoT (temperature/humidity) feeds via middleware for automatic logging and alerting.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5663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CA92-933B-2A3E-CF83-4C98A4439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A786D0-CBB6-DD61-2D96-467226AE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Methodology</a:t>
            </a:r>
            <a:endParaRPr lang="en-US" sz="3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684FB2-4A97-6882-A9AE-86CD526D8F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463" y="1089720"/>
            <a:ext cx="11102537" cy="43204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Phased Execution: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Simulation → 2) Prototype (contracts, APIs, UI) → 3) Integration &amp; Testing → 4) Pilot &amp; Evaluation.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 (training, UX in local language), data veracity (sensor cross-checks/audits), performance (batching, permissioned consensus), security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authZ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encryption).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0DB30E-F017-4992-223F-A11884CABD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0550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>
                <a:solidFill>
                  <a:srgbClr val="C00000"/>
                </a:solidFill>
              </a:rPr>
              <a:t>EXPECTED Applications</a:t>
            </a:r>
            <a:endParaRPr lang="en-US" sz="3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695400" y="1186101"/>
            <a:ext cx="10801201" cy="43204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Safety &amp; Recalls: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Rapid, surgical recalls; reduced waste and 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Transparency: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QR-based provenance (origin, dates, certifications) to build trust and brand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Farmer Payments: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 or rules-based settlements on delivery; clearer value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Anti-Fraud &amp; Compliance: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Harder to mislabel/adulterate; auditable logs for regulators and certifiers.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Ledger analytics for choke-point detection, SLA monitoring, and quality improvements.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8601490"/>
      </p:ext>
    </p:extLst>
  </p:cSld>
  <p:clrMapOvr>
    <a:masterClrMapping/>
  </p:clrMapOvr>
</p:sld>
</file>

<file path=ppt/theme/theme1.xml><?xml version="1.0" encoding="utf-8"?>
<a:theme xmlns:a="http://schemas.openxmlformats.org/drawingml/2006/main" name="REVA Powerpoint Template - NEW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roko_LI master PPT template vs6_17 May" id="{612B838A-5E32-418B-B7C4-7EB4F3A298E7}" vid="{DD7C752D-2EC0-456A-A201-07402427576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SP_Nobel">
      <a:majorFont>
        <a:latin typeface="Nobel-Book"/>
        <a:ea typeface="ＭＳ Ｐゴシック"/>
        <a:cs typeface=""/>
      </a:majorFont>
      <a:minorFont>
        <a:latin typeface="Nobel-Book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SP_Nobel">
      <a:majorFont>
        <a:latin typeface="Nobel-Book"/>
        <a:ea typeface="ＭＳ Ｐゴシック"/>
        <a:cs typeface=""/>
      </a:majorFont>
      <a:minorFont>
        <a:latin typeface="Nobel-Book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edia / Video Slid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py Slides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py and Imag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able &amp; Graphs Slid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low Slides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ank You 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0ADC236C7AC742BB0BFCA0FFECEA3A" ma:contentTypeVersion="0" ma:contentTypeDescription="Create a new document." ma:contentTypeScope="" ma:versionID="6b302963b2d4f2b039b5a5db900d0a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916671-0E7D-4594-8037-60C70BF44351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6C91B7-41B2-43A3-A2C0-738920E68A3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AE24FE-195A-4977-9740-21B0E7B6E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REVA REVISED TEMPLATE (1)</Template>
  <TotalTime>2190</TotalTime>
  <Words>1069</Words>
  <Application>Microsoft Office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Nobel-Book</vt:lpstr>
      <vt:lpstr>Roboto Medium</vt:lpstr>
      <vt:lpstr>Times New Roman</vt:lpstr>
      <vt:lpstr>REVA Powerpoint Template - NEW</vt:lpstr>
      <vt:lpstr>Agenda</vt:lpstr>
      <vt:lpstr>Divider</vt:lpstr>
      <vt:lpstr>Media / Video Slide</vt:lpstr>
      <vt:lpstr>Copy Slides</vt:lpstr>
      <vt:lpstr>Copy and Image</vt:lpstr>
      <vt:lpstr>Table &amp; Graphs Slide</vt:lpstr>
      <vt:lpstr>Flow Slides</vt:lpstr>
      <vt:lpstr>Thank You </vt:lpstr>
      <vt:lpstr>Blockchain-Based Supply Chain Transparency for Agricultural Produce</vt:lpstr>
      <vt:lpstr>Contents</vt:lpstr>
      <vt:lpstr>Abstract</vt:lpstr>
      <vt:lpstr>Introduction</vt:lpstr>
      <vt:lpstr>Literature Survey</vt:lpstr>
      <vt:lpstr>Problem Definition/ Objective</vt:lpstr>
      <vt:lpstr>Methodology</vt:lpstr>
      <vt:lpstr>Methodology</vt:lpstr>
      <vt:lpstr>EXPECTED Applications</vt:lpstr>
      <vt:lpstr>SDG MAPPING</vt:lpstr>
      <vt:lpstr>FRONTEND DEVELOPMENT:</vt:lpstr>
      <vt:lpstr>FRONTEND DEVELOPMENT </vt:lpstr>
      <vt:lpstr>FRONTEND DEVELOPMENT </vt:lpstr>
      <vt:lpstr>FRONTEND DEVELOPMENT </vt:lpstr>
      <vt:lpstr>FRONTEND DEVELOPMENT </vt:lpstr>
      <vt:lpstr>References</vt:lpstr>
      <vt:lpstr>References</vt:lpstr>
      <vt:lpstr>Thank You…..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 and Conceptual Modelling</dc:title>
  <dc:creator>USER</dc:creator>
  <cp:lastModifiedBy>CHANDAN KRISHNA</cp:lastModifiedBy>
  <cp:revision>144</cp:revision>
  <cp:lastPrinted>2018-09-28T07:11:06Z</cp:lastPrinted>
  <dcterms:created xsi:type="dcterms:W3CDTF">2020-08-18T04:48:01Z</dcterms:created>
  <dcterms:modified xsi:type="dcterms:W3CDTF">2025-11-29T07:02:57Z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0x010100B60ADC236C7AC742BB0BFCA0FFECEA3A</vt:lpwstr>
  </property>
</Properties>
</file>